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33"/>
  </p:notesMasterIdLst>
  <p:handoutMasterIdLst>
    <p:handoutMasterId r:id="rId34"/>
  </p:handoutMasterIdLst>
  <p:sldIdLst>
    <p:sldId id="256" r:id="rId6"/>
    <p:sldId id="257" r:id="rId7"/>
    <p:sldId id="258" r:id="rId8"/>
    <p:sldId id="299" r:id="rId9"/>
    <p:sldId id="276" r:id="rId10"/>
    <p:sldId id="296" r:id="rId11"/>
    <p:sldId id="297" r:id="rId12"/>
    <p:sldId id="280" r:id="rId13"/>
    <p:sldId id="277" r:id="rId14"/>
    <p:sldId id="278" r:id="rId15"/>
    <p:sldId id="286" r:id="rId16"/>
    <p:sldId id="288" r:id="rId17"/>
    <p:sldId id="281" r:id="rId18"/>
    <p:sldId id="287" r:id="rId19"/>
    <p:sldId id="300" r:id="rId20"/>
    <p:sldId id="289" r:id="rId21"/>
    <p:sldId id="282" r:id="rId22"/>
    <p:sldId id="283" r:id="rId23"/>
    <p:sldId id="285" r:id="rId24"/>
    <p:sldId id="290" r:id="rId25"/>
    <p:sldId id="293" r:id="rId26"/>
    <p:sldId id="294" r:id="rId27"/>
    <p:sldId id="295" r:id="rId28"/>
    <p:sldId id="291" r:id="rId29"/>
    <p:sldId id="284" r:id="rId30"/>
    <p:sldId id="279" r:id="rId31"/>
    <p:sldId id="298" r:id="rId32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99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6808B4EE-9397-4A11-8552-951D415AC4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5327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 b="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 b="0">
                <a:latin typeface="Times New Roman" pitchFamily="18" charset="0"/>
              </a:defRPr>
            </a:lvl1pPr>
          </a:lstStyle>
          <a:p>
            <a:fld id="{AA18B1EA-59CB-419E-8CAA-B9DE73A35E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7367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8B1EA-59CB-419E-8CAA-B9DE73A35E2A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117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9AA96-1564-4A46-AD50-5991F61225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AF4A-8022-4D88-95AE-1275BF60745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5F1EDBE-1870-4F49-B904-462169CBEB7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rgbClr val="663300"/>
                </a:solidFill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7BFBDE-BAF7-4C73-BF62-3C0AF6B7483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D7AA96-B2FD-441D-A2D1-B6C5C7F181E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zh-TW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884DFC-F1C4-4EF1-8C3A-F28B00E2F122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zh-TW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39F6A0-4F4D-43D9-A999-0F2E04CD2C90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CDCAC9-0209-4FD1-AD49-C88CC932AEF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1535B0-F17C-4CC4-AED8-5EAF551D60BB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4E64A9-3443-4C8E-B14C-05F253D17DC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 altLang="zh-TW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A5A085-74C4-46B2-A06C-82B02C64196A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625009-CF34-45C2-B53D-32A7E9D2692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99592" y="1412776"/>
            <a:ext cx="8028384" cy="1774825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Domain Dependent Query Reformulation for Web Search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56992"/>
            <a:ext cx="7174160" cy="266429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Date : 2013/06/17</a:t>
            </a:r>
            <a:endParaRPr lang="en-US" altLang="zh-TW" sz="2400" b="1" dirty="0">
              <a:solidFill>
                <a:schemeClr val="tx1"/>
              </a:solidFill>
              <a:latin typeface="Microsoft Yi Baiti" pitchFamily="66" charset="0"/>
              <a:ea typeface="Microsoft Yi Baiti" pitchFamily="66" charset="0"/>
            </a:endParaRPr>
          </a:p>
          <a:p>
            <a:pPr algn="just">
              <a:defRPr/>
            </a:pP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Author : Van Dang,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Giridhar</a:t>
            </a: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Kumaran</a:t>
            </a: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, Adam Troy</a:t>
            </a:r>
            <a:endParaRPr lang="en-US" altLang="zh-TW" sz="2400" b="1" dirty="0">
              <a:solidFill>
                <a:schemeClr val="tx1"/>
              </a:solidFill>
              <a:latin typeface="Microsoft Yi Baiti" pitchFamily="66" charset="0"/>
              <a:ea typeface="Microsoft Yi Baiti" pitchFamily="66" charset="0"/>
            </a:endParaRPr>
          </a:p>
          <a:p>
            <a:pPr algn="just">
              <a:defRPr/>
            </a:pP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Source : CIKM’12</a:t>
            </a:r>
          </a:p>
          <a:p>
            <a:pPr algn="just">
              <a:defRPr/>
            </a:pPr>
            <a:r>
              <a:rPr lang="en-US" altLang="zh-TW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Yi Baiti" pitchFamily="66" charset="0"/>
                <a:ea typeface="Microsoft Yi Baiti" pitchFamily="66" charset="0"/>
              </a:rPr>
              <a:t>Advisor : Dr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i Baiti" pitchFamily="66" charset="0"/>
                <a:ea typeface="Microsoft Yi Baiti" pitchFamily="66" charset="0"/>
              </a:rPr>
              <a:t>. </a:t>
            </a:r>
            <a:r>
              <a:rPr lang="en-US" altLang="zh-TW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icrosoft Yi Baiti" pitchFamily="66" charset="0"/>
                <a:ea typeface="Microsoft Yi Baiti" pitchFamily="66" charset="0"/>
              </a:rPr>
              <a:t>Jia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crosoft Yi Baiti" pitchFamily="66" charset="0"/>
                <a:ea typeface="Microsoft Yi Baiti" pitchFamily="66" charset="0"/>
              </a:rPr>
              <a:t>-Ling </a:t>
            </a:r>
            <a:r>
              <a:rPr lang="en-US" altLang="zh-TW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Microsoft Yi Baiti" pitchFamily="66" charset="0"/>
                <a:ea typeface="Microsoft Yi Baiti" pitchFamily="66" charset="0"/>
              </a:rPr>
              <a:t>Koh</a:t>
            </a:r>
            <a:endParaRPr lang="en-US" altLang="zh-TW" sz="2400" b="1" dirty="0">
              <a:solidFill>
                <a:schemeClr val="tx1"/>
              </a:solidFill>
              <a:latin typeface="Microsoft Yi Baiti" pitchFamily="66" charset="0"/>
              <a:ea typeface="Microsoft Yi Baiti" pitchFamily="66" charset="0"/>
            </a:endParaRPr>
          </a:p>
          <a:p>
            <a:pPr algn="just">
              <a:defRPr/>
            </a:pP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Speaker : Yi-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Hsuan</a:t>
            </a:r>
            <a:r>
              <a:rPr lang="en-US" altLang="zh-TW" sz="2400" b="1" dirty="0" smtClean="0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 </a:t>
            </a:r>
            <a:r>
              <a:rPr lang="en-US" altLang="zh-TW" sz="2400" b="1" dirty="0" err="1">
                <a:solidFill>
                  <a:schemeClr val="tx1"/>
                </a:solidFill>
                <a:latin typeface="Microsoft Yi Baiti" pitchFamily="66" charset="0"/>
                <a:ea typeface="Microsoft Yi Baiti" pitchFamily="66" charset="0"/>
              </a:rPr>
              <a:t>Yeh</a:t>
            </a:r>
            <a:endParaRPr lang="en-US" altLang="zh-TW" sz="2400" b="1" dirty="0">
              <a:solidFill>
                <a:schemeClr val="tx1"/>
              </a:solidFill>
              <a:latin typeface="Microsoft Yi Baiti" pitchFamily="66" charset="0"/>
              <a:ea typeface="Microsoft Yi Baiti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Translation model (1/3)</a:t>
            </a:r>
            <a:endParaRPr lang="zh-TW" altLang="en-US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2132856"/>
            <a:ext cx="7992888" cy="3993307"/>
          </a:xfrm>
        </p:spPr>
        <p:txBody>
          <a:bodyPr/>
          <a:lstStyle/>
          <a:p>
            <a:r>
              <a:rPr lang="en-US" altLang="zh-TW" dirty="0" smtClean="0">
                <a:ea typeface="Microsoft Yi Baiti" pitchFamily="66" charset="0"/>
              </a:rPr>
              <a:t>Aim to provide multiple semantically related candidates as “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translations</a:t>
            </a:r>
            <a:r>
              <a:rPr lang="en-US" altLang="zh-TW" dirty="0" smtClean="0">
                <a:ea typeface="Microsoft Yi Baiti" pitchFamily="66" charset="0"/>
              </a:rPr>
              <a:t>” for any given query term.</a:t>
            </a:r>
          </a:p>
          <a:p>
            <a:pPr marL="0" indent="0">
              <a:buNone/>
            </a:pPr>
            <a:endParaRPr lang="en-US" altLang="zh-TW" dirty="0" smtClean="0">
              <a:ea typeface="Microsoft Yi Baiti" pitchFamily="66" charset="0"/>
            </a:endParaRPr>
          </a:p>
          <a:p>
            <a:r>
              <a:rPr lang="en-US" altLang="zh-TW" dirty="0" smtClean="0">
                <a:ea typeface="Microsoft Yi Baiti" pitchFamily="66" charset="0"/>
              </a:rPr>
              <a:t>The 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translation probability </a:t>
            </a:r>
            <a:r>
              <a:rPr lang="en-US" altLang="zh-TW" dirty="0" smtClean="0">
                <a:ea typeface="Microsoft Yi Baiti" pitchFamily="66" charset="0"/>
              </a:rPr>
              <a:t>indicates 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similarity</a:t>
            </a:r>
            <a:r>
              <a:rPr lang="en-US" altLang="zh-TW" dirty="0" smtClean="0">
                <a:ea typeface="Microsoft Yi Baiti" pitchFamily="66" charset="0"/>
              </a:rPr>
              <a:t> between the term and candidate.</a:t>
            </a:r>
          </a:p>
        </p:txBody>
      </p:sp>
    </p:spTree>
    <p:extLst>
      <p:ext uri="{BB962C8B-B14F-4D97-AF65-F5344CB8AC3E}">
        <p14:creationId xmlns:p14="http://schemas.microsoft.com/office/powerpoint/2010/main" val="330482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Translation model (2/3)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4941168"/>
            <a:ext cx="7992888" cy="1728192"/>
          </a:xfrm>
        </p:spPr>
        <p:txBody>
          <a:bodyPr/>
          <a:lstStyle/>
          <a:p>
            <a:r>
              <a:rPr lang="en-US" altLang="zh-TW" b="1" dirty="0" smtClean="0"/>
              <a:t>Expectation Maximization algorithm </a:t>
            </a:r>
          </a:p>
          <a:p>
            <a:r>
              <a:rPr lang="en-US" altLang="zh-TW" dirty="0" smtClean="0"/>
              <a:t>Identify the most probable alignments for all parallel pairs.</a:t>
            </a:r>
          </a:p>
          <a:p>
            <a:endParaRPr lang="zh-TW" alt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14641" y="3429000"/>
            <a:ext cx="4536504" cy="1131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 bwMode="auto">
          <a:xfrm>
            <a:off x="1187624" y="1585230"/>
            <a:ext cx="6881085" cy="1584176"/>
          </a:xfrm>
          <a:prstGeom prst="rect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S </a:t>
            </a:r>
            <a:r>
              <a:rPr lang="en-US" altLang="zh-TW" b="0" dirty="0" smtClean="0">
                <a:solidFill>
                  <a:srgbClr val="000000"/>
                </a:solidFill>
                <a:ea typeface="Microsoft Yi Baiti" pitchFamily="66" charset="0"/>
              </a:rPr>
              <a:t>: source sentence</a:t>
            </a:r>
          </a:p>
          <a:p>
            <a:pPr marL="0" lvl="1"/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T</a:t>
            </a:r>
            <a:r>
              <a:rPr lang="en-US" altLang="zh-TW" b="0" dirty="0" smtClean="0">
                <a:solidFill>
                  <a:srgbClr val="000000"/>
                </a:solidFill>
                <a:ea typeface="Microsoft Yi Baiti" pitchFamily="66" charset="0"/>
              </a:rPr>
              <a:t> : correct translation</a:t>
            </a:r>
          </a:p>
          <a:p>
            <a:pPr marL="0" lvl="1"/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a = {a</a:t>
            </a:r>
            <a:r>
              <a:rPr lang="en-US" altLang="zh-TW" baseline="-25000" dirty="0" smtClean="0">
                <a:solidFill>
                  <a:srgbClr val="000000"/>
                </a:solidFill>
                <a:ea typeface="Microsoft Yi Baiti" pitchFamily="66" charset="0"/>
              </a:rPr>
              <a:t>1</a:t>
            </a:r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, a1, …, a</a:t>
            </a:r>
            <a:r>
              <a:rPr lang="en-US" altLang="zh-TW" baseline="-25000" dirty="0">
                <a:solidFill>
                  <a:srgbClr val="000000"/>
                </a:solidFill>
                <a:ea typeface="Microsoft Yi Baiti" pitchFamily="66" charset="0"/>
              </a:rPr>
              <a:t>m</a:t>
            </a:r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}</a:t>
            </a:r>
            <a:r>
              <a:rPr lang="en-US" altLang="zh-TW" b="0" dirty="0" smtClean="0">
                <a:solidFill>
                  <a:srgbClr val="000000"/>
                </a:solidFill>
                <a:ea typeface="Microsoft Yi Baiti" pitchFamily="66" charset="0"/>
              </a:rPr>
              <a:t> : an alignment between </a:t>
            </a:r>
            <a:r>
              <a:rPr lang="en-US" altLang="zh-TW" b="0" i="1" dirty="0" smtClean="0">
                <a:solidFill>
                  <a:srgbClr val="000000"/>
                </a:solidFill>
                <a:latin typeface="Calibri" pitchFamily="34" charset="0"/>
                <a:ea typeface="Microsoft Yi Baiti" pitchFamily="66" charset="0"/>
              </a:rPr>
              <a:t>S</a:t>
            </a:r>
            <a:r>
              <a:rPr lang="en-US" altLang="zh-TW" b="0" dirty="0" smtClean="0">
                <a:solidFill>
                  <a:srgbClr val="000000"/>
                </a:solidFill>
                <a:ea typeface="Microsoft Yi Baiti" pitchFamily="66" charset="0"/>
              </a:rPr>
              <a:t> and </a:t>
            </a:r>
            <a:r>
              <a:rPr lang="en-US" altLang="zh-TW" b="0" i="1" dirty="0" smtClean="0">
                <a:solidFill>
                  <a:srgbClr val="000000"/>
                </a:solidFill>
                <a:latin typeface="Calibri" pitchFamily="34" charset="0"/>
                <a:ea typeface="Microsoft Yi Baiti" pitchFamily="66" charset="0"/>
              </a:rPr>
              <a:t>T</a:t>
            </a:r>
          </a:p>
          <a:p>
            <a:pPr marL="0" lvl="1"/>
            <a:r>
              <a:rPr lang="en-US" altLang="zh-TW" dirty="0" err="1" smtClean="0">
                <a:solidFill>
                  <a:srgbClr val="000000"/>
                </a:solidFill>
                <a:ea typeface="Microsoft Yi Baiti" pitchFamily="66" charset="0"/>
              </a:rPr>
              <a:t>Tr</a:t>
            </a:r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(</a:t>
            </a:r>
            <a:r>
              <a:rPr lang="en-US" altLang="zh-TW" dirty="0" err="1" smtClean="0">
                <a:solidFill>
                  <a:srgbClr val="000000"/>
                </a:solidFill>
                <a:ea typeface="Microsoft Yi Baiti" pitchFamily="66" charset="0"/>
              </a:rPr>
              <a:t>t</a:t>
            </a:r>
            <a:r>
              <a:rPr lang="en-US" altLang="zh-TW" baseline="-25000" dirty="0" err="1" smtClean="0">
                <a:solidFill>
                  <a:srgbClr val="000000"/>
                </a:solidFill>
                <a:ea typeface="Microsoft Yi Baiti" pitchFamily="66" charset="0"/>
              </a:rPr>
              <a:t>j</a:t>
            </a:r>
            <a:r>
              <a:rPr lang="en-US" altLang="zh-TW" baseline="-25000" dirty="0" smtClean="0">
                <a:solidFill>
                  <a:srgbClr val="000000"/>
                </a:solidFill>
                <a:ea typeface="Microsoft Yi Baiti" pitchFamily="66" charset="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| s</a:t>
            </a:r>
            <a:r>
              <a:rPr lang="en-US" altLang="zh-TW" baseline="-25000" dirty="0" smtClean="0">
                <a:solidFill>
                  <a:srgbClr val="000000"/>
                </a:solidFill>
                <a:ea typeface="Microsoft Yi Baiti" pitchFamily="66" charset="0"/>
              </a:rPr>
              <a:t>(</a:t>
            </a:r>
            <a:r>
              <a:rPr lang="en-US" altLang="zh-TW" baseline="-25000" dirty="0" err="1" smtClean="0">
                <a:solidFill>
                  <a:srgbClr val="000000"/>
                </a:solidFill>
                <a:ea typeface="Microsoft Yi Baiti" pitchFamily="66" charset="0"/>
              </a:rPr>
              <a:t>aj</a:t>
            </a:r>
            <a:r>
              <a:rPr lang="en-US" altLang="zh-TW" baseline="-25000" dirty="0" smtClean="0">
                <a:solidFill>
                  <a:srgbClr val="000000"/>
                </a:solidFill>
                <a:ea typeface="Microsoft Yi Baiti" pitchFamily="66" charset="0"/>
              </a:rPr>
              <a:t>)</a:t>
            </a:r>
            <a:r>
              <a:rPr lang="en-US" altLang="zh-TW" dirty="0" smtClean="0">
                <a:solidFill>
                  <a:srgbClr val="000000"/>
                </a:solidFill>
                <a:ea typeface="Microsoft Yi Baiti" pitchFamily="66" charset="0"/>
              </a:rPr>
              <a:t>)</a:t>
            </a:r>
            <a:r>
              <a:rPr lang="zh-TW" altLang="en-US" dirty="0">
                <a:solidFill>
                  <a:srgbClr val="000000"/>
                </a:solidFill>
                <a:ea typeface="Gungsuh" pitchFamily="18" charset="-127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ea typeface="Gungsuh" pitchFamily="18" charset="-127"/>
              </a:rPr>
              <a:t>: </a:t>
            </a:r>
            <a:r>
              <a:rPr lang="en-US" altLang="zh-TW" b="0" dirty="0" smtClean="0">
                <a:solidFill>
                  <a:srgbClr val="000000"/>
                </a:solidFill>
                <a:ea typeface="Microsoft Yi Baiti" pitchFamily="66" charset="0"/>
              </a:rPr>
              <a:t> translation probability </a:t>
            </a:r>
          </a:p>
          <a:p>
            <a:pPr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9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352656" cy="1210146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/>
              <a:t>Translation model (3/3)</a:t>
            </a:r>
            <a:br>
              <a:rPr lang="en-US" altLang="zh-TW" b="1" dirty="0" smtClean="0"/>
            </a:br>
            <a:r>
              <a:rPr lang="en-US" altLang="zh-TW" b="1" dirty="0" smtClean="0"/>
              <a:t>	</a:t>
            </a:r>
            <a:r>
              <a:rPr lang="en-US" altLang="zh-TW" sz="3200" b="1" dirty="0" smtClean="0"/>
              <a:t>- Enhanced by learning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12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12777"/>
            <a:ext cx="8280920" cy="1008112"/>
          </a:xfrm>
        </p:spPr>
        <p:txBody>
          <a:bodyPr>
            <a:normAutofit/>
          </a:bodyPr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rain a </a:t>
            </a:r>
            <a:r>
              <a:rPr lang="en-US" altLang="zh-TW" b="1" dirty="0" smtClean="0">
                <a:solidFill>
                  <a:srgbClr val="C00000"/>
                </a:solidFill>
              </a:rPr>
              <a:t>boosted decision tree classifier </a:t>
            </a:r>
            <a:r>
              <a:rPr lang="en-US" altLang="zh-TW" dirty="0" smtClean="0"/>
              <a:t>which classifies if a &lt;term, candidate&gt; pair is desirable.</a:t>
            </a:r>
            <a:endParaRPr lang="zh-TW" alt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420888"/>
            <a:ext cx="9144000" cy="433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55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Reformulation model (1/4)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208912" cy="4680520"/>
          </a:xfrm>
        </p:spPr>
        <p:txBody>
          <a:bodyPr/>
          <a:lstStyle/>
          <a:p>
            <a:r>
              <a:rPr lang="en-US" altLang="zh-TW" dirty="0" smtClean="0"/>
              <a:t>Given a </a:t>
            </a:r>
            <a:r>
              <a:rPr lang="en-US" altLang="zh-TW" b="1" dirty="0" smtClean="0">
                <a:solidFill>
                  <a:srgbClr val="0070C0"/>
                </a:solidFill>
              </a:rPr>
              <a:t>query 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q = w</a:t>
            </a:r>
            <a:r>
              <a:rPr lang="en-US" altLang="zh-TW" i="1" baseline="-25000" dirty="0" smtClean="0">
                <a:solidFill>
                  <a:srgbClr val="0070C0"/>
                </a:solidFill>
                <a:latin typeface="Calibri" pitchFamily="34" charset="0"/>
              </a:rPr>
              <a:t>1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, ..., w</a:t>
            </a:r>
            <a:r>
              <a:rPr lang="en-US" altLang="zh-TW" i="1" baseline="-25000" dirty="0" smtClean="0">
                <a:solidFill>
                  <a:srgbClr val="0070C0"/>
                </a:solidFill>
                <a:latin typeface="Calibri" pitchFamily="34" charset="0"/>
              </a:rPr>
              <a:t>i−1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, </a:t>
            </a:r>
            <a:r>
              <a:rPr lang="en-US" altLang="zh-TW" i="1" dirty="0" err="1" smtClean="0">
                <a:solidFill>
                  <a:srgbClr val="0070C0"/>
                </a:solidFill>
                <a:latin typeface="Calibri" pitchFamily="34" charset="0"/>
              </a:rPr>
              <a:t>w</a:t>
            </a:r>
            <a:r>
              <a:rPr lang="en-US" altLang="zh-TW" i="1" baseline="-25000" dirty="0" err="1" smtClean="0">
                <a:solidFill>
                  <a:srgbClr val="0070C0"/>
                </a:solidFill>
                <a:latin typeface="Calibri" pitchFamily="34" charset="0"/>
              </a:rPr>
              <a:t>i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, w</a:t>
            </a:r>
            <a:r>
              <a:rPr lang="en-US" altLang="zh-TW" i="1" baseline="-25000" dirty="0" smtClean="0">
                <a:solidFill>
                  <a:srgbClr val="0070C0"/>
                </a:solidFill>
                <a:latin typeface="Calibri" pitchFamily="34" charset="0"/>
              </a:rPr>
              <a:t>i+1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, ..., </a:t>
            </a:r>
            <a:r>
              <a:rPr lang="en-US" altLang="zh-TW" i="1" dirty="0" err="1" smtClean="0">
                <a:solidFill>
                  <a:srgbClr val="0070C0"/>
                </a:solidFill>
                <a:latin typeface="Calibri" pitchFamily="34" charset="0"/>
              </a:rPr>
              <a:t>w</a:t>
            </a:r>
            <a:r>
              <a:rPr lang="en-US" altLang="zh-TW" i="1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zh-TW" i="1" dirty="0" smtClean="0">
                <a:solidFill>
                  <a:srgbClr val="0070C0"/>
                </a:solidFill>
              </a:rPr>
              <a:t>  </a:t>
            </a:r>
            <a:r>
              <a:rPr lang="en-US" altLang="zh-TW" dirty="0" smtClean="0"/>
              <a:t>and the </a:t>
            </a:r>
            <a:r>
              <a:rPr lang="en-US" altLang="zh-TW" b="1" dirty="0" smtClean="0">
                <a:solidFill>
                  <a:srgbClr val="0070C0"/>
                </a:solidFill>
              </a:rPr>
              <a:t>candidate </a:t>
            </a:r>
            <a:r>
              <a:rPr lang="en-US" altLang="zh-TW" i="1" dirty="0" smtClean="0">
                <a:solidFill>
                  <a:srgbClr val="0070C0"/>
                </a:solidFill>
                <a:latin typeface="Calibri" pitchFamily="34" charset="0"/>
              </a:rPr>
              <a:t>s</a:t>
            </a:r>
            <a:r>
              <a:rPr lang="en-US" altLang="zh-TW" dirty="0" smtClean="0"/>
              <a:t> for the query term </a:t>
            </a:r>
            <a:r>
              <a:rPr lang="en-US" altLang="zh-TW" dirty="0" err="1" smtClean="0">
                <a:latin typeface="Calibri" pitchFamily="34" charset="0"/>
              </a:rPr>
              <a:t>w</a:t>
            </a:r>
            <a:r>
              <a:rPr lang="en-US" altLang="zh-TW" baseline="-25000" dirty="0" err="1" smtClean="0">
                <a:latin typeface="Calibri" pitchFamily="34" charset="0"/>
              </a:rPr>
              <a:t>i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The reformulation model </a:t>
            </a:r>
            <a:r>
              <a:rPr lang="en-US" altLang="zh-TW" dirty="0" smtClean="0">
                <a:solidFill>
                  <a:srgbClr val="C00000"/>
                </a:solidFill>
              </a:rPr>
              <a:t>determines whether or not to accept this candidate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Consider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How </a:t>
            </a:r>
            <a:r>
              <a:rPr lang="en-US" altLang="zh-TW" dirty="0">
                <a:solidFill>
                  <a:srgbClr val="C00000"/>
                </a:solidFill>
              </a:rPr>
              <a:t>similar</a:t>
            </a:r>
            <a:r>
              <a:rPr lang="en-US" altLang="zh-TW" dirty="0">
                <a:solidFill>
                  <a:srgbClr val="0070C0"/>
                </a:solidFill>
              </a:rPr>
              <a:t> </a:t>
            </a:r>
            <a:r>
              <a:rPr lang="en-US" altLang="zh-TW" i="1" dirty="0">
                <a:latin typeface="Calibri" pitchFamily="34" charset="0"/>
              </a:rPr>
              <a:t>s</a:t>
            </a:r>
            <a:r>
              <a:rPr lang="en-US" altLang="zh-TW" dirty="0"/>
              <a:t> is to </a:t>
            </a:r>
            <a:r>
              <a:rPr lang="en-US" altLang="zh-TW" i="1" dirty="0" err="1">
                <a:latin typeface="Calibri" pitchFamily="34" charset="0"/>
              </a:rPr>
              <a:t>w</a:t>
            </a:r>
            <a:r>
              <a:rPr lang="en-US" altLang="zh-TW" i="1" baseline="-25000" dirty="0" err="1">
                <a:latin typeface="Calibri" pitchFamily="34" charset="0"/>
              </a:rPr>
              <a:t>i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H</a:t>
            </a:r>
            <a:r>
              <a:rPr lang="en-US" altLang="zh-TW" dirty="0" smtClean="0"/>
              <a:t>ow </a:t>
            </a:r>
            <a:r>
              <a:rPr lang="en-US" altLang="zh-TW" dirty="0">
                <a:solidFill>
                  <a:srgbClr val="C00000"/>
                </a:solidFill>
              </a:rPr>
              <a:t>fit</a:t>
            </a:r>
            <a:r>
              <a:rPr lang="en-US" altLang="zh-TW" dirty="0"/>
              <a:t> </a:t>
            </a:r>
            <a:r>
              <a:rPr lang="en-US" altLang="zh-TW" i="1" dirty="0">
                <a:latin typeface="Calibri" pitchFamily="34" charset="0"/>
              </a:rPr>
              <a:t>s</a:t>
            </a:r>
            <a:r>
              <a:rPr lang="en-US" altLang="zh-TW" dirty="0"/>
              <a:t> is to </a:t>
            </a: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C00000"/>
                </a:solidFill>
              </a:rPr>
              <a:t>context</a:t>
            </a:r>
            <a:r>
              <a:rPr lang="en-US" altLang="zh-TW" dirty="0" smtClean="0"/>
              <a:t> </a:t>
            </a:r>
            <a:r>
              <a:rPr lang="en-US" altLang="zh-TW" dirty="0"/>
              <a:t>of the </a:t>
            </a:r>
            <a:r>
              <a:rPr lang="en-US" altLang="zh-TW" dirty="0" smtClean="0"/>
              <a:t>query </a:t>
            </a:r>
          </a:p>
        </p:txBody>
      </p:sp>
    </p:spTree>
    <p:extLst>
      <p:ext uri="{BB962C8B-B14F-4D97-AF65-F5344CB8AC3E}">
        <p14:creationId xmlns:p14="http://schemas.microsoft.com/office/powerpoint/2010/main" val="29376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Reformulation model (</a:t>
            </a:r>
            <a:r>
              <a:rPr lang="en-US" altLang="zh-TW" b="1" dirty="0"/>
              <a:t>2</a:t>
            </a:r>
            <a:r>
              <a:rPr lang="en-US" altLang="zh-TW" b="1" dirty="0" smtClean="0"/>
              <a:t>/4)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14</a:t>
            </a:fld>
            <a:endParaRPr lang="en-US" altLang="zh-TW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59" y="2270558"/>
            <a:ext cx="8376011" cy="60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 bwMode="auto">
          <a:xfrm>
            <a:off x="4908510" y="2270558"/>
            <a:ext cx="4055531" cy="608044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直線單箭頭接點 7"/>
          <p:cNvCxnSpPr/>
          <p:nvPr/>
        </p:nvCxnSpPr>
        <p:spPr bwMode="auto">
          <a:xfrm flipH="1">
            <a:off x="5339910" y="2878602"/>
            <a:ext cx="942210" cy="478390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2330" y="4004422"/>
            <a:ext cx="7700110" cy="64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 bwMode="auto">
          <a:xfrm>
            <a:off x="832330" y="4011263"/>
            <a:ext cx="1733003" cy="641872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0358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260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Reformulation model </a:t>
            </a:r>
            <a:r>
              <a:rPr lang="en-US" altLang="zh-TW" b="1" dirty="0" smtClean="0"/>
              <a:t>(</a:t>
            </a:r>
            <a:r>
              <a:rPr lang="en-US" altLang="zh-TW" b="1" dirty="0"/>
              <a:t>3</a:t>
            </a:r>
            <a:r>
              <a:rPr lang="en-US" altLang="zh-TW" b="1" dirty="0" smtClean="0"/>
              <a:t>/4)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6" name="內容版面配置區 2"/>
          <p:cNvSpPr>
            <a:spLocks noGrp="1"/>
          </p:cNvSpPr>
          <p:nvPr>
            <p:ph sz="quarter" idx="1"/>
          </p:nvPr>
        </p:nvSpPr>
        <p:spPr>
          <a:xfrm>
            <a:off x="790920" y="5013176"/>
            <a:ext cx="7608695" cy="1412776"/>
          </a:xfrm>
          <a:ln w="57150"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TW" b="1" dirty="0" smtClean="0">
                <a:solidFill>
                  <a:srgbClr val="000000"/>
                </a:solidFill>
              </a:rPr>
              <a:t>G</a:t>
            </a:r>
            <a:r>
              <a:rPr lang="en-US" altLang="zh-TW" dirty="0" smtClean="0">
                <a:solidFill>
                  <a:srgbClr val="000000"/>
                </a:solidFill>
              </a:rPr>
              <a:t> : </a:t>
            </a:r>
            <a:r>
              <a:rPr lang="en-US" altLang="zh-TW" i="1" dirty="0" smtClean="0">
                <a:solidFill>
                  <a:srgbClr val="000000"/>
                </a:solidFill>
                <a:latin typeface="Calibri" pitchFamily="34" charset="0"/>
              </a:rPr>
              <a:t>L</a:t>
            </a:r>
            <a:r>
              <a:rPr lang="en-US" altLang="zh-TW" i="1" baseline="-25000" dirty="0" smtClean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en-US" altLang="zh-TW" dirty="0" smtClean="0">
                <a:solidFill>
                  <a:srgbClr val="000000"/>
                </a:solidFill>
                <a:latin typeface="Calibri" pitchFamily="34" charset="0"/>
              </a:rPr>
              <a:t>,</a:t>
            </a:r>
            <a:r>
              <a:rPr lang="en-US" altLang="zh-TW" i="1" dirty="0" smtClean="0">
                <a:solidFill>
                  <a:srgbClr val="000000"/>
                </a:solidFill>
                <a:latin typeface="Calibri" pitchFamily="34" charset="0"/>
              </a:rPr>
              <a:t> L</a:t>
            </a:r>
            <a:r>
              <a:rPr lang="en-US" altLang="zh-TW" i="1" baseline="-25000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en-US" altLang="zh-TW" i="1" dirty="0" smtClean="0">
                <a:solidFill>
                  <a:srgbClr val="000000"/>
                </a:solidFill>
                <a:latin typeface="Calibri" pitchFamily="34" charset="0"/>
              </a:rPr>
              <a:t>, R</a:t>
            </a:r>
            <a:r>
              <a:rPr lang="en-US" altLang="zh-TW" i="1" baseline="-25000" dirty="0" smtClean="0">
                <a:solidFill>
                  <a:srgbClr val="000000"/>
                </a:solidFill>
                <a:latin typeface="Calibri" pitchFamily="34" charset="0"/>
              </a:rPr>
              <a:t>1 </a:t>
            </a:r>
            <a:r>
              <a:rPr lang="en-US" altLang="zh-TW" i="1" dirty="0" smtClean="0">
                <a:solidFill>
                  <a:srgbClr val="000000"/>
                </a:solidFill>
                <a:latin typeface="Calibri" pitchFamily="34" charset="0"/>
              </a:rPr>
              <a:t>, R</a:t>
            </a:r>
            <a:r>
              <a:rPr lang="en-US" altLang="zh-TW" i="1" baseline="-25000" dirty="0" smtClean="0">
                <a:solidFill>
                  <a:srgbClr val="000000"/>
                </a:solidFill>
                <a:latin typeface="Calibri" pitchFamily="34" charset="0"/>
              </a:rPr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b="1" dirty="0" smtClean="0">
                <a:solidFill>
                  <a:srgbClr val="000000"/>
                </a:solidFill>
              </a:rPr>
              <a:t>C(S)</a:t>
            </a:r>
            <a:r>
              <a:rPr lang="en-US" altLang="zh-TW" dirty="0" smtClean="0">
                <a:solidFill>
                  <a:srgbClr val="000000"/>
                </a:solidFill>
              </a:rPr>
              <a:t> : the set of words that occur in the context of </a:t>
            </a:r>
            <a:r>
              <a:rPr lang="en-US" altLang="zh-TW" i="1" dirty="0" smtClean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TW" b="1" dirty="0" smtClean="0">
                <a:solidFill>
                  <a:srgbClr val="000000"/>
                </a:solidFill>
              </a:rPr>
              <a:t>Collection</a:t>
            </a:r>
            <a:r>
              <a:rPr lang="en-US" altLang="zh-TW" dirty="0" smtClean="0">
                <a:solidFill>
                  <a:srgbClr val="000000"/>
                </a:solidFill>
              </a:rPr>
              <a:t> : all original and “translation” queries</a:t>
            </a:r>
            <a:endParaRPr lang="zh-TW" altLang="en-US" dirty="0">
              <a:solidFill>
                <a:srgbClr val="00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5353" y="1916833"/>
            <a:ext cx="6688484" cy="83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907596" y="3457886"/>
            <a:ext cx="3687672" cy="1384824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TW" sz="2400" b="0" kern="0" dirty="0"/>
              <a:t>T</a:t>
            </a:r>
            <a:r>
              <a:rPr lang="en-US" altLang="zh-TW" sz="2400" b="0" kern="0" dirty="0" smtClean="0"/>
              <a:t>he probability of seeing </a:t>
            </a:r>
            <a:r>
              <a:rPr lang="en-US" altLang="zh-TW" sz="2400" b="0" i="1" kern="0" dirty="0" smtClean="0">
                <a:latin typeface="Calibri" pitchFamily="34" charset="0"/>
              </a:rPr>
              <a:t>w</a:t>
            </a:r>
            <a:r>
              <a:rPr lang="en-US" altLang="zh-TW" sz="2000" b="0" i="1" kern="0" dirty="0" smtClean="0">
                <a:latin typeface="Calibri" pitchFamily="34" charset="0"/>
              </a:rPr>
              <a:t> (query term)</a:t>
            </a:r>
            <a:r>
              <a:rPr lang="en-US" altLang="zh-TW" sz="2400" b="0" kern="0" dirty="0" smtClean="0"/>
              <a:t> in the context of </a:t>
            </a:r>
            <a:r>
              <a:rPr lang="en-US" altLang="zh-TW" sz="2400" b="0" i="1" kern="0" dirty="0" smtClean="0">
                <a:latin typeface="Calibri" pitchFamily="34" charset="0"/>
              </a:rPr>
              <a:t>s</a:t>
            </a:r>
            <a:r>
              <a:rPr lang="en-US" altLang="zh-TW" sz="2400" b="0" i="1" kern="0" dirty="0" smtClean="0"/>
              <a:t> </a:t>
            </a:r>
            <a:r>
              <a:rPr lang="en-US" altLang="zh-TW" sz="2000" b="0" i="1" kern="0" dirty="0" smtClean="0"/>
              <a:t>(candidate)</a:t>
            </a:r>
            <a:endParaRPr lang="zh-TW" altLang="en-US" sz="2400" b="0" i="1" kern="0" dirty="0"/>
          </a:p>
        </p:txBody>
      </p:sp>
      <p:sp>
        <p:nvSpPr>
          <p:cNvPr id="9" name="矩形 8"/>
          <p:cNvSpPr/>
          <p:nvPr/>
        </p:nvSpPr>
        <p:spPr>
          <a:xfrm>
            <a:off x="5219118" y="3706316"/>
            <a:ext cx="3323911" cy="88796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b="0" dirty="0" smtClean="0">
                <a:solidFill>
                  <a:srgbClr val="000000"/>
                </a:solidFill>
                <a:latin typeface="+mn-lt"/>
              </a:rPr>
              <a:t>The probability of seeing </a:t>
            </a:r>
            <a:r>
              <a:rPr lang="en-US" altLang="zh-TW" b="0" i="1" dirty="0" smtClean="0">
                <a:solidFill>
                  <a:srgbClr val="000000"/>
                </a:solidFill>
                <a:latin typeface="Calibri" pitchFamily="34" charset="0"/>
              </a:rPr>
              <a:t>w</a:t>
            </a:r>
            <a:r>
              <a:rPr lang="en-US" altLang="zh-TW" b="0" dirty="0" smtClean="0">
                <a:solidFill>
                  <a:srgbClr val="000000"/>
                </a:solidFill>
                <a:latin typeface="+mn-lt"/>
              </a:rPr>
              <a:t> in the entire </a:t>
            </a:r>
            <a:r>
              <a:rPr lang="en-US" altLang="zh-TW" b="0" dirty="0" smtClean="0">
                <a:solidFill>
                  <a:srgbClr val="C00000"/>
                </a:solidFill>
                <a:latin typeface="+mn-lt"/>
              </a:rPr>
              <a:t>collection</a:t>
            </a:r>
            <a:endParaRPr lang="en-US" altLang="zh-TW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601195" y="1916833"/>
            <a:ext cx="1846801" cy="839225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000803" y="1916833"/>
            <a:ext cx="1233035" cy="839225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直線單箭頭接點 11"/>
          <p:cNvCxnSpPr/>
          <p:nvPr/>
        </p:nvCxnSpPr>
        <p:spPr bwMode="auto">
          <a:xfrm flipH="1">
            <a:off x="2858916" y="2791624"/>
            <a:ext cx="665678" cy="566142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11" idx="2"/>
          </p:cNvCxnSpPr>
          <p:nvPr/>
        </p:nvCxnSpPr>
        <p:spPr bwMode="auto">
          <a:xfrm>
            <a:off x="6617321" y="2756058"/>
            <a:ext cx="263753" cy="816958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3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>Reformulation model (4/4)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/>
              <a:t>	</a:t>
            </a:r>
            <a:r>
              <a:rPr lang="en-US" altLang="zh-TW" sz="3200" b="1" dirty="0"/>
              <a:t>- Domain-specific </a:t>
            </a:r>
            <a:r>
              <a:rPr lang="en-US" altLang="zh-TW" sz="3200" b="1" dirty="0" smtClean="0"/>
              <a:t>model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16</a:t>
            </a:fld>
            <a:endParaRPr lang="en-US" altLang="zh-TW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3015509"/>
            <a:ext cx="8183433" cy="72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 bwMode="auto">
          <a:xfrm>
            <a:off x="2798013" y="3015509"/>
            <a:ext cx="1801857" cy="722162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6551882" y="3015509"/>
            <a:ext cx="2027087" cy="722162"/>
          </a:xfrm>
          <a:prstGeom prst="rect">
            <a:avLst/>
          </a:prstGeom>
          <a:noFill/>
          <a:ln w="57150"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直線單箭頭接點 7"/>
          <p:cNvCxnSpPr>
            <a:stCxn id="5" idx="2"/>
          </p:cNvCxnSpPr>
          <p:nvPr/>
        </p:nvCxnSpPr>
        <p:spPr bwMode="auto">
          <a:xfrm flipH="1">
            <a:off x="3248477" y="3737671"/>
            <a:ext cx="450464" cy="550048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1293420" y="4287719"/>
            <a:ext cx="2705832" cy="94148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TW" sz="2400" b="0" kern="0" dirty="0" smtClean="0"/>
              <a:t>Estimated from the </a:t>
            </a:r>
            <a:r>
              <a:rPr lang="en-US" altLang="zh-TW" sz="2400" b="0" kern="0" dirty="0" smtClean="0">
                <a:solidFill>
                  <a:srgbClr val="FF0000"/>
                </a:solidFill>
              </a:rPr>
              <a:t>domain specific log</a:t>
            </a:r>
            <a:endParaRPr lang="zh-TW" altLang="en-US" sz="2400" b="0" i="1" kern="0" dirty="0">
              <a:solidFill>
                <a:srgbClr val="FF0000"/>
              </a:solidFill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 bwMode="auto">
          <a:xfrm>
            <a:off x="5726031" y="4287718"/>
            <a:ext cx="2705832" cy="94148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TW" sz="2400" b="0" kern="0" dirty="0" smtClean="0"/>
              <a:t>Estimated from the </a:t>
            </a:r>
            <a:r>
              <a:rPr lang="en-US" altLang="zh-TW" sz="2400" b="0" kern="0" dirty="0" smtClean="0">
                <a:solidFill>
                  <a:srgbClr val="FF0000"/>
                </a:solidFill>
              </a:rPr>
              <a:t>generic log</a:t>
            </a:r>
            <a:endParaRPr lang="zh-TW" altLang="en-US" sz="2400" b="0" i="1" kern="0" dirty="0">
              <a:solidFill>
                <a:srgbClr val="FF0000"/>
              </a:solidFill>
            </a:endParaRPr>
          </a:p>
        </p:txBody>
      </p:sp>
      <p:cxnSp>
        <p:nvCxnSpPr>
          <p:cNvPr id="13" name="直線單箭頭接點 12"/>
          <p:cNvCxnSpPr/>
          <p:nvPr/>
        </p:nvCxnSpPr>
        <p:spPr bwMode="auto">
          <a:xfrm flipH="1">
            <a:off x="7078947" y="3737671"/>
            <a:ext cx="450464" cy="550048"/>
          </a:xfrm>
          <a:prstGeom prst="straightConnector1">
            <a:avLst/>
          </a:prstGeom>
          <a:ln w="57150"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雲朵形 11"/>
          <p:cNvSpPr/>
          <p:nvPr/>
        </p:nvSpPr>
        <p:spPr bwMode="auto">
          <a:xfrm>
            <a:off x="6804248" y="2079725"/>
            <a:ext cx="2088232" cy="935784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</a:rPr>
              <a:t>smooth</a:t>
            </a:r>
            <a:endParaRPr kumimoji="0" lang="zh-TW" altLang="en-US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908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Candidate queries generation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48370"/>
            <a:ext cx="8208912" cy="4804966"/>
          </a:xfrm>
        </p:spPr>
        <p:txBody>
          <a:bodyPr>
            <a:normAutofit/>
          </a:bodyPr>
          <a:lstStyle/>
          <a:p>
            <a:r>
              <a:rPr lang="en-US" altLang="zh-TW" dirty="0"/>
              <a:t>Each of these </a:t>
            </a:r>
            <a:r>
              <a:rPr lang="en-US" altLang="zh-TW" dirty="0" smtClean="0"/>
              <a:t>candidates </a:t>
            </a:r>
            <a:r>
              <a:rPr lang="en-US" altLang="zh-TW" i="1" dirty="0" err="1" smtClean="0">
                <a:latin typeface="Calibri" pitchFamily="34" charset="0"/>
              </a:rPr>
              <a:t>s</a:t>
            </a:r>
            <a:r>
              <a:rPr lang="en-US" altLang="zh-TW" i="1" baseline="-25000" dirty="0" err="1" smtClean="0">
                <a:latin typeface="Calibri" pitchFamily="34" charset="0"/>
              </a:rPr>
              <a:t>ij</a:t>
            </a:r>
            <a:r>
              <a:rPr lang="en-US" altLang="zh-TW" dirty="0" smtClean="0"/>
              <a:t> </a:t>
            </a:r>
            <a:r>
              <a:rPr lang="en-US" altLang="zh-TW" dirty="0"/>
              <a:t>for the query term </a:t>
            </a:r>
            <a:r>
              <a:rPr lang="en-US" altLang="zh-TW" i="1" dirty="0" err="1">
                <a:latin typeface="Calibri" pitchFamily="34" charset="0"/>
              </a:rPr>
              <a:t>w</a:t>
            </a:r>
            <a:r>
              <a:rPr lang="en-US" altLang="zh-TW" i="1" baseline="-25000" dirty="0" err="1">
                <a:latin typeface="Calibri" pitchFamily="34" charset="0"/>
              </a:rPr>
              <a:t>i</a:t>
            </a:r>
            <a:r>
              <a:rPr lang="en-US" altLang="zh-TW" dirty="0"/>
              <a:t> is accepted if and only if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>
              <a:solidFill>
                <a:srgbClr val="C00000"/>
              </a:solidFill>
            </a:endParaRPr>
          </a:p>
          <a:p>
            <a:r>
              <a:rPr lang="en-US" altLang="zh-TW" dirty="0" smtClean="0">
                <a:solidFill>
                  <a:srgbClr val="C00000"/>
                </a:solidFill>
              </a:rPr>
              <a:t>Expend</a:t>
            </a:r>
            <a:r>
              <a:rPr lang="en-US" altLang="zh-TW" dirty="0" smtClean="0"/>
              <a:t> the original queries with these accepted candidates.</a:t>
            </a:r>
          </a:p>
          <a:p>
            <a:pPr marL="0" indent="0">
              <a:buNone/>
            </a:pPr>
            <a:endParaRPr lang="en-US" altLang="zh-TW" sz="600" dirty="0" smtClean="0"/>
          </a:p>
          <a:p>
            <a:r>
              <a:rPr lang="el-GR" altLang="zh-TW" dirty="0">
                <a:ea typeface="標楷體"/>
              </a:rPr>
              <a:t>θ</a:t>
            </a:r>
            <a:r>
              <a:rPr lang="en-US" altLang="zh-TW" dirty="0"/>
              <a:t>= 0.9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97278" y="2911558"/>
            <a:ext cx="4829931" cy="1282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64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Outline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18</a:t>
            </a:fld>
            <a:endParaRPr lang="en-US" altLang="zh-TW"/>
          </a:p>
        </p:txBody>
      </p:sp>
      <p:sp>
        <p:nvSpPr>
          <p:cNvPr id="51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Introduction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Method</a:t>
            </a:r>
          </a:p>
          <a:p>
            <a:r>
              <a:rPr lang="en-US" altLang="zh-TW" b="1" dirty="0" smtClean="0">
                <a:ea typeface="新細明體" charset="-120"/>
              </a:rPr>
              <a:t>Experiment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Conclusions</a:t>
            </a:r>
          </a:p>
          <a:p>
            <a:endParaRPr lang="en-US" altLang="zh-TW" b="1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48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648" cy="1173162"/>
          </a:xfrm>
        </p:spPr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Experiment (1/6)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19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280920" cy="511256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Query set</a:t>
            </a:r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Web query log</a:t>
            </a:r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Health</a:t>
            </a:r>
            <a:endParaRPr lang="en-US" altLang="zh-TW" dirty="0"/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Commerce</a:t>
            </a:r>
          </a:p>
          <a:p>
            <a:r>
              <a:rPr lang="en-US" altLang="zh-TW" dirty="0" smtClean="0"/>
              <a:t>Reformulation approach</a:t>
            </a:r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Baseline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noalter</a:t>
            </a:r>
            <a:r>
              <a:rPr lang="en-US" altLang="zh-TW" dirty="0" smtClean="0"/>
              <a:t> (</a:t>
            </a:r>
            <a:r>
              <a:rPr lang="en-US" altLang="zh-TW" dirty="0" smtClean="0">
                <a:solidFill>
                  <a:srgbClr val="C00000"/>
                </a:solidFill>
              </a:rPr>
              <a:t>without</a:t>
            </a:r>
            <a:r>
              <a:rPr lang="en-US" altLang="zh-TW" dirty="0" smtClean="0"/>
              <a:t> reformulation)</a:t>
            </a:r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Generic (domain independent)</a:t>
            </a:r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Health </a:t>
            </a:r>
            <a:endParaRPr lang="en-US" altLang="zh-TW" dirty="0"/>
          </a:p>
          <a:p>
            <a:pPr marL="914400" lvl="1" indent="-514350">
              <a:buFont typeface="Calibri" pitchFamily="34" charset="0"/>
              <a:buChar char="−"/>
            </a:pPr>
            <a:r>
              <a:rPr lang="en-US" altLang="zh-TW" dirty="0" smtClean="0"/>
              <a:t>Commerce</a:t>
            </a:r>
          </a:p>
          <a:p>
            <a:r>
              <a:rPr lang="en-US" altLang="zh-TW" dirty="0" smtClean="0"/>
              <a:t>Model parameters</a:t>
            </a:r>
          </a:p>
          <a:p>
            <a:pPr marL="400050" lvl="1" indent="0">
              <a:buNone/>
            </a:pPr>
            <a:r>
              <a:rPr lang="en-US" altLang="zh-TW" dirty="0"/>
              <a:t> </a:t>
            </a:r>
            <a:r>
              <a:rPr lang="el-GR" altLang="zh-TW" dirty="0" smtClean="0">
                <a:ea typeface="標楷體"/>
              </a:rPr>
              <a:t>λ</a:t>
            </a:r>
            <a:r>
              <a:rPr lang="en-US" altLang="zh-TW" dirty="0" smtClean="0"/>
              <a:t>= </a:t>
            </a:r>
            <a:r>
              <a:rPr lang="en-US" altLang="zh-TW" dirty="0"/>
              <a:t>0.9,  </a:t>
            </a:r>
            <a:r>
              <a:rPr lang="el-GR" altLang="zh-TW" dirty="0" smtClean="0">
                <a:ea typeface="標楷體"/>
              </a:rPr>
              <a:t>β</a:t>
            </a:r>
            <a:r>
              <a:rPr lang="en-US" altLang="zh-TW" dirty="0" smtClean="0"/>
              <a:t>= </a:t>
            </a:r>
            <a:r>
              <a:rPr lang="en-US" altLang="zh-TW" dirty="0"/>
              <a:t>0.9 and  </a:t>
            </a:r>
            <a:r>
              <a:rPr lang="el-GR" altLang="zh-TW" dirty="0" smtClean="0">
                <a:ea typeface="標楷體"/>
              </a:rPr>
              <a:t>θ</a:t>
            </a:r>
            <a:r>
              <a:rPr lang="en-US" altLang="zh-TW" dirty="0" smtClean="0"/>
              <a:t>= </a:t>
            </a:r>
            <a:r>
              <a:rPr lang="en-US" altLang="zh-TW" dirty="0"/>
              <a:t>0.9.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4772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Outline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1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Introduction</a:t>
            </a:r>
          </a:p>
          <a:p>
            <a:r>
              <a:rPr lang="en-US" altLang="zh-TW" b="1" dirty="0" smtClean="0">
                <a:ea typeface="新細明體" charset="-120"/>
              </a:rPr>
              <a:t>Method</a:t>
            </a:r>
          </a:p>
          <a:p>
            <a:r>
              <a:rPr lang="en-US" altLang="zh-TW" b="1" dirty="0" smtClean="0">
                <a:ea typeface="新細明體" charset="-120"/>
              </a:rPr>
              <a:t>Experiment</a:t>
            </a:r>
          </a:p>
          <a:p>
            <a:r>
              <a:rPr lang="en-US" altLang="zh-TW" b="1" dirty="0" smtClean="0">
                <a:ea typeface="新細明體" charset="-120"/>
              </a:rPr>
              <a:t>Conclusions</a:t>
            </a:r>
          </a:p>
          <a:p>
            <a:endParaRPr lang="en-US" altLang="zh-TW" b="1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Experiment (2/6)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	</a:t>
            </a:r>
            <a:r>
              <a:rPr lang="en-US" altLang="zh-TW" sz="2800" b="1" dirty="0" smtClean="0">
                <a:ea typeface="新細明體" charset="-120"/>
              </a:rPr>
              <a:t>- Transaction model filtering</a:t>
            </a:r>
            <a:r>
              <a:rPr lang="zh-TW" altLang="en-US" sz="2800" b="1" dirty="0" smtClean="0">
                <a:ea typeface="新細明體" charset="-120"/>
              </a:rPr>
              <a:t>：</a:t>
            </a:r>
            <a:r>
              <a:rPr lang="en-US" altLang="zh-TW" sz="2800" b="1" dirty="0" smtClean="0">
                <a:ea typeface="新細明體" charset="-120"/>
              </a:rPr>
              <a:t>effectiveness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7158" y="2276872"/>
            <a:ext cx="7977674" cy="281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Experiment (3/6)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 smtClean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Generic vs. domain specific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1430430"/>
            <a:ext cx="7354325" cy="5399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33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Experiment (4/6)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Reason for improvement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28092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Eliminate ineffective general candidates </a:t>
            </a:r>
            <a:r>
              <a:rPr lang="en-US" altLang="zh-TW" dirty="0" smtClean="0"/>
              <a:t>provided by the generic model. </a:t>
            </a:r>
            <a:r>
              <a:rPr lang="en-US" altLang="zh-TW" i="1" dirty="0" smtClean="0"/>
              <a:t>(Reject)</a:t>
            </a:r>
            <a:endParaRPr lang="zh-TW" alt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Domain system </a:t>
            </a:r>
            <a:r>
              <a:rPr lang="en-US" altLang="zh-TW" dirty="0" smtClean="0">
                <a:solidFill>
                  <a:srgbClr val="FF0000"/>
                </a:solidFill>
              </a:rPr>
              <a:t>provide additional domain-specific candidates</a:t>
            </a:r>
            <a:r>
              <a:rPr lang="en-US" altLang="zh-TW" dirty="0" smtClean="0"/>
              <a:t>. </a:t>
            </a:r>
            <a:r>
              <a:rPr lang="en-US" altLang="zh-TW" i="1" dirty="0" smtClean="0"/>
              <a:t>(Add)  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01862" y="3501008"/>
            <a:ext cx="4534232" cy="329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96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Experiment (5/6)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 smtClean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Domain-specific training data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544" y="2492896"/>
            <a:ext cx="8338501" cy="26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Experiment (6/6)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Failure analysis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00201"/>
            <a:ext cx="8136904" cy="182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Domain model </a:t>
            </a:r>
            <a:r>
              <a:rPr lang="en-US" altLang="zh-TW" dirty="0" smtClean="0">
                <a:solidFill>
                  <a:srgbClr val="FF0000"/>
                </a:solidFill>
              </a:rPr>
              <a:t>misses</a:t>
            </a:r>
            <a:r>
              <a:rPr lang="en-US" altLang="zh-TW" dirty="0" smtClean="0"/>
              <a:t> several </a:t>
            </a:r>
            <a:r>
              <a:rPr lang="en-US" altLang="zh-TW" dirty="0" smtClean="0">
                <a:solidFill>
                  <a:srgbClr val="FF0000"/>
                </a:solidFill>
              </a:rPr>
              <a:t>good candidates.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Domain system </a:t>
            </a:r>
            <a:r>
              <a:rPr lang="en-US" altLang="zh-TW" dirty="0" smtClean="0">
                <a:solidFill>
                  <a:srgbClr val="FF0000"/>
                </a:solidFill>
              </a:rPr>
              <a:t>introduce bad candidates </a:t>
            </a:r>
            <a:r>
              <a:rPr lang="en-US" altLang="zh-TW" dirty="0" smtClean="0"/>
              <a:t>that are not provided by the generic system.</a:t>
            </a:r>
            <a:endParaRPr lang="zh-TW" alt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7" y="3717032"/>
            <a:ext cx="9137141" cy="19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99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Outline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25</a:t>
            </a:fld>
            <a:endParaRPr lang="en-US" altLang="zh-TW"/>
          </a:p>
        </p:txBody>
      </p:sp>
      <p:sp>
        <p:nvSpPr>
          <p:cNvPr id="51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Introduction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Method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Experiment</a:t>
            </a:r>
          </a:p>
          <a:p>
            <a:r>
              <a:rPr lang="en-US" altLang="zh-TW" b="1" dirty="0" smtClean="0">
                <a:ea typeface="新細明體" charset="-120"/>
              </a:rPr>
              <a:t>Conclusions</a:t>
            </a:r>
          </a:p>
          <a:p>
            <a:endParaRPr lang="en-US" altLang="zh-TW" b="1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48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Conclusions (1/2)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26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r>
              <a:rPr lang="en-US" altLang="zh-TW" dirty="0" smtClean="0"/>
              <a:t>Demonstrate the advantage of domain dependent query reformulation over the domain independent approach.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/>
              <a:t>U</a:t>
            </a:r>
            <a:r>
              <a:rPr lang="en-US" altLang="zh-TW" dirty="0" smtClean="0"/>
              <a:t>sing the same reformulation technique, both reformulation systems for the health and commerce domains </a:t>
            </a:r>
            <a:r>
              <a:rPr lang="en-US" altLang="zh-TW" dirty="0"/>
              <a:t>outperform </a:t>
            </a:r>
            <a:r>
              <a:rPr lang="en-US" altLang="zh-TW" dirty="0" smtClean="0"/>
              <a:t>the generic </a:t>
            </a:r>
            <a:r>
              <a:rPr lang="en-US" altLang="zh-TW" dirty="0"/>
              <a:t>system that learns from the same log.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046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48600" cy="1173162"/>
          </a:xfrm>
        </p:spPr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Conclusions (2/2)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</a:t>
            </a:r>
            <a:r>
              <a:rPr lang="en-US" altLang="zh-TW" sz="3200" b="1" dirty="0" smtClean="0">
                <a:ea typeface="新細明體" charset="-120"/>
              </a:rPr>
              <a:t>Future </a:t>
            </a:r>
            <a:r>
              <a:rPr lang="en-US" altLang="zh-TW" sz="3200" b="1" dirty="0" smtClean="0">
                <a:ea typeface="新細明體" charset="-120"/>
              </a:rPr>
              <a:t>work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27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8136904" cy="428133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Higher-order contextual n-gram models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Consider the relationship among candidates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Train boosted decision tree with various feature</a:t>
            </a:r>
          </a:p>
        </p:txBody>
      </p:sp>
    </p:spTree>
    <p:extLst>
      <p:ext uri="{BB962C8B-B14F-4D97-AF65-F5344CB8AC3E}">
        <p14:creationId xmlns:p14="http://schemas.microsoft.com/office/powerpoint/2010/main" val="66120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Introduction (1/5)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6157" name="Rectangle 13"/>
          <p:cNvSpPr>
            <a:spLocks noGrp="1" noChangeArrowheads="1"/>
          </p:cNvSpPr>
          <p:nvPr>
            <p:ph sz="quarter" idx="1"/>
          </p:nvPr>
        </p:nvSpPr>
        <p:spPr>
          <a:xfrm>
            <a:off x="611560" y="2132856"/>
            <a:ext cx="8064896" cy="4093915"/>
          </a:xfrm>
        </p:spPr>
        <p:txBody>
          <a:bodyPr/>
          <a:lstStyle/>
          <a:p>
            <a:r>
              <a:rPr lang="en-US" altLang="zh-TW" dirty="0" smtClean="0">
                <a:ea typeface="Microsoft Yi Baiti" pitchFamily="66" charset="0"/>
              </a:rPr>
              <a:t>Query reformulation techniques aim to modify user queries to make then more effective for retrieval.</a:t>
            </a:r>
          </a:p>
          <a:p>
            <a:endParaRPr lang="en-US" altLang="zh-TW" dirty="0" smtClean="0">
              <a:ea typeface="Microsoft Yi Baiti" pitchFamily="66" charset="0"/>
            </a:endParaRPr>
          </a:p>
          <a:p>
            <a:r>
              <a:rPr lang="en-US" altLang="zh-TW" dirty="0" smtClean="0">
                <a:ea typeface="Microsoft Yi Baiti" pitchFamily="66" charset="0"/>
              </a:rPr>
              <a:t>Identify 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candidate terms </a:t>
            </a:r>
            <a:r>
              <a:rPr lang="en-US" altLang="zh-TW" dirty="0" smtClean="0">
                <a:ea typeface="Microsoft Yi Baiti" pitchFamily="66" charset="0"/>
              </a:rPr>
              <a:t>that are similar to the words in the query and then 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expend</a:t>
            </a:r>
            <a:r>
              <a:rPr lang="en-US" altLang="zh-TW" dirty="0" smtClean="0">
                <a:ea typeface="Microsoft Yi Baiti" pitchFamily="66" charset="0"/>
              </a:rPr>
              <a:t> or </a:t>
            </a:r>
            <a:r>
              <a:rPr lang="en-US" altLang="zh-TW" dirty="0" smtClean="0">
                <a:solidFill>
                  <a:srgbClr val="C00000"/>
                </a:solidFill>
                <a:ea typeface="Microsoft Yi Baiti" pitchFamily="66" charset="0"/>
              </a:rPr>
              <a:t>substitute</a:t>
            </a:r>
            <a:r>
              <a:rPr lang="en-US" altLang="zh-TW" dirty="0" smtClean="0">
                <a:ea typeface="Microsoft Yi Baiti" pitchFamily="66" charset="0"/>
              </a:rPr>
              <a:t> the original query terms.</a:t>
            </a:r>
          </a:p>
          <a:p>
            <a:endParaRPr lang="en-US" altLang="zh-TW" dirty="0" smtClean="0">
              <a:ea typeface="Microsoft Yi Baiti" pitchFamily="66" charset="0"/>
            </a:endParaRPr>
          </a:p>
          <a:p>
            <a:endParaRPr lang="en-US" altLang="zh-TW" dirty="0">
              <a:ea typeface="Microsoft Yi Baiti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新細明體" charset="-120"/>
              </a:rPr>
              <a:t>Introduction </a:t>
            </a:r>
            <a:r>
              <a:rPr lang="en-US" altLang="zh-TW" b="1" dirty="0" smtClean="0">
                <a:ea typeface="新細明體" charset="-120"/>
              </a:rPr>
              <a:t>(2/5)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/>
          <a:lstStyle/>
          <a:p>
            <a:r>
              <a:rPr lang="en-US" altLang="zh-TW" dirty="0" smtClean="0"/>
              <a:t>Existing work : 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dirty="0" smtClean="0"/>
              <a:t>Spelling correction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dirty="0" smtClean="0"/>
              <a:t>Stemming expends query with morphological variants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dirty="0" smtClean="0"/>
              <a:t>Look for candidates that are semantically related to the query terms</a:t>
            </a:r>
          </a:p>
          <a:p>
            <a:pPr lvl="1"/>
            <a:endParaRPr lang="en-US" altLang="zh-TW" dirty="0"/>
          </a:p>
          <a:p>
            <a:r>
              <a:rPr lang="en-US" altLang="zh-TW" dirty="0">
                <a:ea typeface="Microsoft Yi Baiti" pitchFamily="66" charset="0"/>
              </a:rPr>
              <a:t>However, none of the techniques consider the task as </a:t>
            </a:r>
            <a:r>
              <a:rPr lang="en-US" altLang="zh-TW" dirty="0">
                <a:solidFill>
                  <a:srgbClr val="C00000"/>
                </a:solidFill>
                <a:ea typeface="Microsoft Yi Baiti" pitchFamily="66" charset="0"/>
              </a:rPr>
              <a:t>domain dependent</a:t>
            </a:r>
            <a:r>
              <a:rPr lang="en-US" altLang="zh-TW" dirty="0">
                <a:ea typeface="Microsoft Yi Baiti" pitchFamily="66" charset="0"/>
              </a:rPr>
              <a:t>.</a:t>
            </a:r>
          </a:p>
          <a:p>
            <a:endParaRPr lang="en-US" altLang="zh-TW" dirty="0">
              <a:ea typeface="Microsoft Yi Baiti" pitchFamily="66" charset="0"/>
            </a:endParaRPr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40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Introduction (3/5)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b="1" dirty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Motivation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36904" cy="1368152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the domain of </a:t>
            </a:r>
            <a:r>
              <a:rPr lang="en-US" altLang="zh-TW" dirty="0">
                <a:solidFill>
                  <a:srgbClr val="FF0000"/>
                </a:solidFill>
              </a:rPr>
              <a:t>commerce</a:t>
            </a:r>
            <a:r>
              <a:rPr lang="en-US" altLang="zh-TW" dirty="0"/>
              <a:t> </a:t>
            </a:r>
            <a:r>
              <a:rPr lang="en-US" altLang="zh-TW" dirty="0" smtClean="0"/>
              <a:t>queries, however</a:t>
            </a:r>
            <a:r>
              <a:rPr lang="en-US" altLang="zh-TW" dirty="0"/>
              <a:t>, expanding the query from ‘flat screen </a:t>
            </a:r>
            <a:r>
              <a:rPr lang="en-US" altLang="zh-TW" dirty="0" err="1"/>
              <a:t>tv</a:t>
            </a:r>
            <a:r>
              <a:rPr lang="en-US" altLang="zh-TW" dirty="0"/>
              <a:t>’ to ‘</a:t>
            </a:r>
            <a:r>
              <a:rPr lang="en-US" altLang="zh-TW" dirty="0" smtClean="0"/>
              <a:t>flat screen </a:t>
            </a:r>
            <a:r>
              <a:rPr lang="en-US" altLang="zh-TW" dirty="0" err="1"/>
              <a:t>tv</a:t>
            </a:r>
            <a:r>
              <a:rPr lang="en-US" altLang="zh-TW" dirty="0"/>
              <a:t> television’ drastically</a:t>
            </a:r>
            <a:r>
              <a:rPr lang="en-US" altLang="zh-TW" dirty="0" smtClean="0"/>
              <a:t> </a:t>
            </a:r>
            <a:r>
              <a:rPr lang="en-US" altLang="zh-TW" dirty="0"/>
              <a:t>hurts </a:t>
            </a:r>
            <a:r>
              <a:rPr lang="en-US" altLang="zh-TW" dirty="0" smtClean="0"/>
              <a:t>NDCG.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3573016"/>
            <a:ext cx="7488832" cy="279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7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Introduction (4/5)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sz="3200" b="1" dirty="0">
                <a:ea typeface="新細明體" charset="-120"/>
              </a:rPr>
              <a:t>	</a:t>
            </a:r>
            <a:r>
              <a:rPr lang="en-US" altLang="zh-TW" sz="3200" b="1" dirty="0" smtClean="0">
                <a:ea typeface="新細明體" charset="-120"/>
              </a:rPr>
              <a:t>- Goal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36904" cy="4209331"/>
          </a:xfrm>
        </p:spPr>
        <p:txBody>
          <a:bodyPr/>
          <a:lstStyle/>
          <a:p>
            <a:r>
              <a:rPr lang="en-US" altLang="zh-TW" dirty="0" smtClean="0"/>
              <a:t>Provide different candidate terms for queries in deferent domain.</a:t>
            </a:r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Build </a:t>
            </a:r>
            <a:r>
              <a:rPr lang="en-US" altLang="zh-TW" dirty="0" smtClean="0">
                <a:solidFill>
                  <a:srgbClr val="C00000"/>
                </a:solidFill>
              </a:rPr>
              <a:t>different reformulation systems </a:t>
            </a:r>
            <a:r>
              <a:rPr lang="en-US" altLang="zh-TW" dirty="0" smtClean="0"/>
              <a:t>provide substantially better retrieval effectiveness than having a single system handling all queries.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20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ea typeface="新細明體" charset="-120"/>
              </a:rPr>
              <a:t>Introduction (5/5)</a:t>
            </a:r>
            <a:br>
              <a:rPr lang="en-US" altLang="zh-TW" b="1" dirty="0" smtClean="0">
                <a:ea typeface="新細明體" charset="-120"/>
              </a:rPr>
            </a:br>
            <a:r>
              <a:rPr lang="en-US" altLang="zh-TW" sz="3200" b="1" dirty="0" smtClean="0">
                <a:ea typeface="新細明體" charset="-120"/>
              </a:rPr>
              <a:t>	- Framework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7</a:t>
            </a:fld>
            <a:endParaRPr lang="en-US" altLang="zh-TW"/>
          </a:p>
        </p:txBody>
      </p:sp>
      <p:grpSp>
        <p:nvGrpSpPr>
          <p:cNvPr id="21" name="群組 20"/>
          <p:cNvGrpSpPr/>
          <p:nvPr/>
        </p:nvGrpSpPr>
        <p:grpSpPr>
          <a:xfrm>
            <a:off x="755576" y="2129316"/>
            <a:ext cx="7776864" cy="3751495"/>
            <a:chOff x="755576" y="2564904"/>
            <a:chExt cx="7776864" cy="3751495"/>
          </a:xfrm>
          <a:solidFill>
            <a:schemeClr val="tx1"/>
          </a:solidFill>
        </p:grpSpPr>
        <p:sp>
          <p:nvSpPr>
            <p:cNvPr id="5" name="流程圖: 多重文件 4"/>
            <p:cNvSpPr/>
            <p:nvPr/>
          </p:nvSpPr>
          <p:spPr bwMode="auto">
            <a:xfrm>
              <a:off x="755576" y="2564904"/>
              <a:ext cx="1336509" cy="1224136"/>
            </a:xfrm>
            <a:prstGeom prst="flowChartMultidocumen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Query logs</a:t>
              </a:r>
              <a:endPara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6" name="流程圖: 磁碟 5"/>
            <p:cNvSpPr/>
            <p:nvPr/>
          </p:nvSpPr>
          <p:spPr bwMode="auto">
            <a:xfrm>
              <a:off x="3158851" y="2565715"/>
              <a:ext cx="2185576" cy="1224136"/>
            </a:xfrm>
            <a:prstGeom prst="flowChartMagneticDisk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Pseudo parallel corpus</a:t>
              </a:r>
              <a:endPara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6228184" y="2564904"/>
              <a:ext cx="2304256" cy="122413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Translation model</a:t>
              </a:r>
            </a:p>
          </p:txBody>
        </p:sp>
        <p:sp>
          <p:nvSpPr>
            <p:cNvPr id="8" name="剪去單一角落矩形 7"/>
            <p:cNvSpPr/>
            <p:nvPr/>
          </p:nvSpPr>
          <p:spPr bwMode="auto">
            <a:xfrm>
              <a:off x="867949" y="5041035"/>
              <a:ext cx="1368152" cy="1224136"/>
            </a:xfrm>
            <a:prstGeom prst="snip1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lvl="1" algn="ctr"/>
              <a:r>
                <a:rPr lang="en-US" altLang="zh-TW" b="0" dirty="0" smtClean="0">
                  <a:solidFill>
                    <a:srgbClr val="000000"/>
                  </a:solidFill>
                  <a:ea typeface="新細明體" charset="-120"/>
                </a:rPr>
                <a:t>New queries </a:t>
              </a:r>
              <a:endParaRPr lang="en-US" altLang="zh-TW" b="0" dirty="0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10" name="流程圖: 替代處理程序 9"/>
            <p:cNvSpPr/>
            <p:nvPr/>
          </p:nvSpPr>
          <p:spPr bwMode="auto">
            <a:xfrm>
              <a:off x="6354452" y="5027335"/>
              <a:ext cx="2033972" cy="1224136"/>
            </a:xfrm>
            <a:prstGeom prst="flowChartAlternateProcess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Filer out bad candidates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b="0" dirty="0" smtClean="0">
                  <a:solidFill>
                    <a:srgbClr val="000000"/>
                  </a:solidFill>
                </a:rPr>
                <a:t>(classifier)</a:t>
              </a:r>
              <a:endPara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3067183" y="4962406"/>
              <a:ext cx="2368912" cy="13539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Reformulation model</a:t>
              </a:r>
            </a:p>
            <a:p>
              <a:pPr algn="ctr"/>
              <a:r>
                <a:rPr lang="en-US" altLang="zh-TW" b="0" dirty="0" smtClean="0">
                  <a:solidFill>
                    <a:srgbClr val="000000"/>
                  </a:solidFill>
                </a:rPr>
                <a:t>(domain-specific)</a:t>
              </a:r>
              <a:endPara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endParaRPr>
            </a:p>
          </p:txBody>
        </p:sp>
        <p:cxnSp>
          <p:nvCxnSpPr>
            <p:cNvPr id="13" name="直線單箭頭接點 12"/>
            <p:cNvCxnSpPr/>
            <p:nvPr/>
          </p:nvCxnSpPr>
          <p:spPr bwMode="auto">
            <a:xfrm>
              <a:off x="2339752" y="3176972"/>
              <a:ext cx="576064" cy="8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 bwMode="auto">
            <a:xfrm>
              <a:off x="5465142" y="3178594"/>
              <a:ext cx="576064" cy="8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 bwMode="auto">
            <a:xfrm flipH="1" flipV="1">
              <a:off x="2384749" y="5643001"/>
              <a:ext cx="531067" cy="101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 bwMode="auto">
            <a:xfrm flipH="1">
              <a:off x="5617542" y="5624912"/>
              <a:ext cx="569167" cy="144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 bwMode="auto">
            <a:xfrm>
              <a:off x="7228750" y="4005064"/>
              <a:ext cx="7546" cy="7920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163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ea typeface="新細明體" charset="-120"/>
              </a:rPr>
              <a:t>Outline</a:t>
            </a:r>
            <a:endParaRPr lang="en-US" altLang="zh-TW" b="1" dirty="0">
              <a:ea typeface="新細明體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5131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Introduction</a:t>
            </a:r>
          </a:p>
          <a:p>
            <a:r>
              <a:rPr lang="en-US" altLang="zh-TW" b="1" dirty="0" smtClean="0">
                <a:ea typeface="新細明體" charset="-120"/>
              </a:rPr>
              <a:t>Method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b="1" dirty="0" smtClean="0">
                <a:ea typeface="新細明體" charset="-120"/>
              </a:rPr>
              <a:t>Pseudo parallel corpus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b="1" dirty="0" smtClean="0">
                <a:ea typeface="新細明體" charset="-120"/>
              </a:rPr>
              <a:t>Translation model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b="1" dirty="0" smtClean="0">
                <a:ea typeface="新細明體" charset="-120"/>
              </a:rPr>
              <a:t>Reformulation model</a:t>
            </a:r>
          </a:p>
          <a:p>
            <a:pPr lvl="1">
              <a:buFont typeface="Calibri" pitchFamily="34" charset="0"/>
              <a:buChar char="−"/>
            </a:pPr>
            <a:r>
              <a:rPr lang="en-US" altLang="zh-TW" b="1" dirty="0" smtClean="0">
                <a:ea typeface="新細明體" charset="-120"/>
              </a:rPr>
              <a:t>Candidate query generation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Experiment</a:t>
            </a:r>
          </a:p>
          <a:p>
            <a:r>
              <a:rPr lang="en-US" altLang="zh-TW" dirty="0" smtClean="0">
                <a:solidFill>
                  <a:schemeClr val="tx1">
                    <a:lumMod val="50000"/>
                  </a:schemeClr>
                </a:solidFill>
                <a:ea typeface="新細明體" charset="-120"/>
              </a:rPr>
              <a:t>Conclusions</a:t>
            </a:r>
          </a:p>
          <a:p>
            <a:endParaRPr lang="en-US" altLang="zh-TW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9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sz="4400" b="1" dirty="0" smtClean="0">
                <a:solidFill>
                  <a:srgbClr val="663300"/>
                </a:solidFill>
                <a:ea typeface="新細明體" charset="-120"/>
              </a:rPr>
              <a:t>Pseudo parallel </a:t>
            </a:r>
            <a:r>
              <a:rPr lang="en-US" altLang="zh-TW" sz="4400" b="1" dirty="0" smtClean="0">
                <a:solidFill>
                  <a:srgbClr val="663300"/>
                </a:solidFill>
                <a:latin typeface="+mj-lt"/>
                <a:ea typeface="新細明體" charset="-120"/>
              </a:rPr>
              <a:t>corpus</a:t>
            </a:r>
            <a:endParaRPr lang="zh-TW" altLang="en-US" sz="4400" dirty="0">
              <a:solidFill>
                <a:srgbClr val="663300"/>
              </a:solidFill>
              <a:latin typeface="+mj-lt"/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7BFBDE-BAF7-4C73-BF62-3C0AF6B7483A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ea typeface="Microsoft Yi Baiti" pitchFamily="66" charset="0"/>
              </a:rPr>
              <a:t>Parallel pair : </a:t>
            </a:r>
            <a:r>
              <a:rPr lang="en-US" altLang="zh-TW" dirty="0" smtClean="0">
                <a:latin typeface="Calibri" pitchFamily="34" charset="0"/>
                <a:ea typeface="Microsoft Yi Baiti" pitchFamily="66" charset="0"/>
              </a:rPr>
              <a:t>&lt;Query, Translation&gt;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ea typeface="Microsoft Yi Baiti" pitchFamily="66" charset="0"/>
              </a:rPr>
              <a:t>Consecutive query pairs</a:t>
            </a:r>
            <a:endParaRPr lang="en-US" altLang="zh-TW" dirty="0">
              <a:ea typeface="Microsoft Yi Baiti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ea typeface="Microsoft Yi Baiti" pitchFamily="66" charset="0"/>
              </a:rPr>
              <a:t>Query and clicked document title</a:t>
            </a:r>
            <a:endParaRPr lang="en-US" altLang="zh-TW" dirty="0">
              <a:ea typeface="Microsoft Yi Baiti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>
                <a:ea typeface="Microsoft Yi Baiti" pitchFamily="66" charset="0"/>
              </a:rPr>
              <a:t>Query suggestion via Random Walk (two)</a:t>
            </a:r>
            <a:endParaRPr lang="zh-TW" altLang="en-US" dirty="0"/>
          </a:p>
        </p:txBody>
      </p:sp>
      <p:grpSp>
        <p:nvGrpSpPr>
          <p:cNvPr id="11" name="群組 10"/>
          <p:cNvGrpSpPr/>
          <p:nvPr/>
        </p:nvGrpSpPr>
        <p:grpSpPr>
          <a:xfrm>
            <a:off x="2764680" y="4398147"/>
            <a:ext cx="2866081" cy="1800200"/>
            <a:chOff x="1705919" y="4437112"/>
            <a:chExt cx="2866081" cy="1800200"/>
          </a:xfrm>
        </p:grpSpPr>
        <p:sp>
          <p:nvSpPr>
            <p:cNvPr id="4" name="橢圓 3"/>
            <p:cNvSpPr/>
            <p:nvPr/>
          </p:nvSpPr>
          <p:spPr bwMode="auto">
            <a:xfrm>
              <a:off x="1705919" y="4437112"/>
              <a:ext cx="792088" cy="720080"/>
            </a:xfrm>
            <a:prstGeom prst="ellips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25000"/>
                    </a:schemeClr>
                  </a:solidFill>
                  <a:effectLst/>
                  <a:latin typeface="Calibri" pitchFamily="34" charset="0"/>
                  <a:ea typeface="Microsoft Yi Baiti" pitchFamily="66" charset="0"/>
                </a:rPr>
                <a:t>q1</a:t>
              </a:r>
              <a:endPara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5" name="橢圓 4"/>
            <p:cNvSpPr/>
            <p:nvPr/>
          </p:nvSpPr>
          <p:spPr bwMode="auto">
            <a:xfrm>
              <a:off x="1705919" y="5517232"/>
              <a:ext cx="792088" cy="720080"/>
            </a:xfrm>
            <a:prstGeom prst="ellips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4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25000"/>
                    </a:schemeClr>
                  </a:solidFill>
                  <a:effectLst/>
                  <a:latin typeface="Calibri" pitchFamily="34" charset="0"/>
                  <a:ea typeface="Microsoft Yi Baiti" pitchFamily="66" charset="0"/>
                </a:rPr>
                <a:t>q2</a:t>
              </a:r>
              <a:endPara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3491880" y="4869160"/>
              <a:ext cx="1080120" cy="648072"/>
            </a:xfrm>
            <a:prstGeom prst="rect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solidFill>
                    <a:schemeClr val="accent4">
                      <a:lumMod val="25000"/>
                    </a:schemeClr>
                  </a:solidFill>
                  <a:latin typeface="Calibri" pitchFamily="34" charset="0"/>
                  <a:ea typeface="Microsoft Yi Baiti" pitchFamily="66" charset="0"/>
                </a:rPr>
                <a:t>D</a:t>
              </a:r>
              <a:r>
                <a:rPr kumimoji="0" lang="en-US" altLang="zh-TW" sz="24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25000"/>
                    </a:schemeClr>
                  </a:solidFill>
                  <a:effectLst/>
                  <a:latin typeface="Calibri" pitchFamily="34" charset="0"/>
                  <a:ea typeface="Microsoft Yi Baiti" pitchFamily="66" charset="0"/>
                </a:rPr>
                <a:t>1</a:t>
              </a:r>
              <a:endPara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latin typeface="Calibri" pitchFamily="34" charset="0"/>
              </a:endParaRPr>
            </a:p>
          </p:txBody>
        </p:sp>
        <p:cxnSp>
          <p:nvCxnSpPr>
            <p:cNvPr id="8" name="直線單箭頭接點 7"/>
            <p:cNvCxnSpPr/>
            <p:nvPr/>
          </p:nvCxnSpPr>
          <p:spPr bwMode="auto">
            <a:xfrm>
              <a:off x="2627784" y="4797152"/>
              <a:ext cx="648072" cy="36004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 bwMode="auto">
            <a:xfrm flipV="1">
              <a:off x="2627784" y="5301208"/>
              <a:ext cx="648072" cy="43204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351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TP001018455</AuthoringAssetId>
    <AssetId xmlns="145c5697-5eb5-440b-b2f1-a8273fb59250">TS001018455</AssetId>
  </documentManagement>
</p:properties>
</file>

<file path=customXml/itemProps1.xml><?xml version="1.0" encoding="utf-8"?>
<ds:datastoreItem xmlns:ds="http://schemas.openxmlformats.org/officeDocument/2006/customXml" ds:itemID="{C2F81A6D-2DB7-4035-832B-AD213607C5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CB526-9FFC-4141-96E5-E55FD367C27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C9708BC-E548-45DC-9295-3F6611891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49839DE-CA77-46EE-871D-A4650516E825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45c5697-5eb5-440b-b2f1-a8273fb5925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863</TotalTime>
  <Words>748</Words>
  <Application>Microsoft Office PowerPoint</Application>
  <PresentationFormat>如螢幕大小 (4:3)</PresentationFormat>
  <Paragraphs>166</Paragraphs>
  <Slides>27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中庸</vt:lpstr>
      <vt:lpstr>Domain Dependent Query Reformulation for Web Search</vt:lpstr>
      <vt:lpstr>Outline</vt:lpstr>
      <vt:lpstr>Introduction (1/5)</vt:lpstr>
      <vt:lpstr>Introduction (2/5)</vt:lpstr>
      <vt:lpstr>Introduction (3/5)  - Motivation</vt:lpstr>
      <vt:lpstr>Introduction (4/5)  - Goal</vt:lpstr>
      <vt:lpstr>Introduction (5/5)  - Framework</vt:lpstr>
      <vt:lpstr>Outline</vt:lpstr>
      <vt:lpstr>Pseudo parallel corpus</vt:lpstr>
      <vt:lpstr>Translation model (1/3)</vt:lpstr>
      <vt:lpstr>Translation model (2/3)</vt:lpstr>
      <vt:lpstr>Translation model (3/3)  - Enhanced by learning</vt:lpstr>
      <vt:lpstr>Reformulation model (1/4)</vt:lpstr>
      <vt:lpstr>Reformulation model (2/4)</vt:lpstr>
      <vt:lpstr>Reformulation model (3/4)</vt:lpstr>
      <vt:lpstr>Reformulation model (4/4)  - Domain-specific model</vt:lpstr>
      <vt:lpstr>Candidate queries generation</vt:lpstr>
      <vt:lpstr>Outline</vt:lpstr>
      <vt:lpstr>Experiment (1/6)</vt:lpstr>
      <vt:lpstr>Experiment (2/6)  - Transaction model filtering：effectiveness</vt:lpstr>
      <vt:lpstr>Experiment (3/6)  - Generic vs. domain specific</vt:lpstr>
      <vt:lpstr>Experiment (4/6)  - Reason for improvement</vt:lpstr>
      <vt:lpstr>Experiment (5/6)  - Domain-specific training data</vt:lpstr>
      <vt:lpstr>Experiment (6/6)  - Failure analysis</vt:lpstr>
      <vt:lpstr>Outline</vt:lpstr>
      <vt:lpstr>Conclusions (1/2)</vt:lpstr>
      <vt:lpstr>Conclusions (2/2)  -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[Project Name] Post-Mortem</dc:title>
  <dc:creator>user</dc:creator>
  <cp:lastModifiedBy>user</cp:lastModifiedBy>
  <cp:revision>95</cp:revision>
  <cp:lastPrinted>1601-01-01T00:00:00Z</cp:lastPrinted>
  <dcterms:created xsi:type="dcterms:W3CDTF">2013-06-02T05:01:11Z</dcterms:created>
  <dcterms:modified xsi:type="dcterms:W3CDTF">2013-06-17T01:02:37Z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498506L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TS001018455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Presentation for project post-mortem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Presentation for project post-mortem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XP;#64;#PowerPoint 2003;#65;#Microsoft Office PowerPoint 2007;#79;#Template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FROM TOW. Assigned to Luann for retrofit pass</vt:lpwstr>
  </property>
  <property fmtid="{D5CDD505-2E9C-101B-9397-08002B2CF9AE}" pid="33" name="PublishStatusLookup">
    <vt:lpwstr>258842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TP001018455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